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66" r:id="rId6"/>
    <p:sldId id="27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0" r:id="rId17"/>
    <p:sldId id="278" r:id="rId18"/>
    <p:sldId id="281" r:id="rId19"/>
    <p:sldId id="282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97AC-2E83-4330-AAEA-7658BC038C02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7F28-4293-4009-B309-36616494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EBFA-DFE8-4F9F-8E0B-814F9E2A02DF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E54A-A34E-411A-B09E-25B51F50C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8D412-876F-4D7C-A0F9-F8A0D64B8B8E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9D07-2D33-4B9A-91CB-46E56C450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C615-924F-4BA2-93BC-0D592CFE5943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2935-9CCE-4E9B-BB1E-2DE8B4FE2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BB60-1365-4354-B009-0DA33A5C7026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143D-0898-49F1-A531-A6A522D98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A1D9-60B0-4AE7-B027-CA4EB66ED417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E1AA-AC7E-4D86-99C8-2BA092B22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5EBDD-9505-4791-A8E5-01867A03FD60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B546-0D17-4E9E-99B4-1C44A8278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456E4-E604-4BC7-A226-D2F02A6D5B11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43FBC-B457-43AD-B2CC-831DC9CC5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FA2C7-86BA-472A-AC15-19C0D4F7A1BC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A8C1-8704-409D-9C5B-C649E042A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EA42-7F86-4EE5-97D6-425E573C8A9B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9121-E6A5-4289-AA8D-B6B09E8F6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1FCA-6CEC-4FE1-B35D-C2D6A0C1BCB4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A1475-65D2-4BA1-95C8-57E33E1CB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0A6B-A3F3-460C-9D04-D25AA8437408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5B44-A397-44FB-B44D-806B27231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774C-00B7-4036-B1C9-F6DE5B38C06E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1D45-3369-4F2D-BE13-DA98F996A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B1A6-9A0C-4291-96B2-5CB1DA96D7D7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D513-B956-4547-AF6B-5CF34B1E0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0144-953A-4A08-B5C6-CEADEB9783E8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15864-BAC5-4435-9E64-2B2C29004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6ECA2-9125-4D77-848E-88FB7BFF06A6}" type="datetimeFigureOut">
              <a:rPr lang="ru-RU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393CF3-C062-4FD0-9097-79C3110C4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4294967295"/>
          </p:nvPr>
        </p:nvSpPr>
        <p:spPr>
          <a:xfrm rot="21104606">
            <a:off x="4716463" y="1484313"/>
            <a:ext cx="3263900" cy="25828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учитель </a:t>
            </a: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математики </a:t>
            </a:r>
          </a:p>
          <a:p>
            <a:pPr>
              <a:spcBef>
                <a:spcPct val="0"/>
              </a:spcBef>
            </a:pP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Атаев Бактыгул Сабырбекович</a:t>
            </a:r>
          </a:p>
          <a:p>
            <a:pPr>
              <a:spcBef>
                <a:spcPct val="0"/>
              </a:spcBef>
            </a:pPr>
            <a:endParaRPr lang="ru-RU" sz="2400" i="1" dirty="0" smtClean="0"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079967">
            <a:off x="733425" y="1952625"/>
            <a:ext cx="3452813" cy="13843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119632">
            <a:off x="685221" y="1518977"/>
            <a:ext cx="3830843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Линейное уравнение с одной переменной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/>
          <a:lstStyle/>
          <a:p>
            <a:r>
              <a:rPr lang="ru-RU" sz="3200" b="1" i="1" smtClean="0"/>
              <a:t>Решение уравнений по вариантам</a:t>
            </a:r>
            <a:r>
              <a:rPr lang="ru-RU" sz="3200" i="1" smtClean="0"/>
              <a:t/>
            </a:r>
            <a:br>
              <a:rPr lang="ru-RU" sz="3200" i="1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b="1" smtClean="0">
                <a:solidFill>
                  <a:srgbClr val="C00000"/>
                </a:solidFill>
              </a:rPr>
              <a:t>Как раскрыть скобки, если перед ними стоит знак +? знак - ?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en-US" sz="3200" b="1" smtClean="0">
                <a:solidFill>
                  <a:srgbClr val="C00000"/>
                </a:solidFill>
              </a:rPr>
              <a:t>I- </a:t>
            </a:r>
            <a:r>
              <a:rPr lang="ru-RU" sz="3200" b="1" smtClean="0">
                <a:solidFill>
                  <a:srgbClr val="C00000"/>
                </a:solidFill>
              </a:rPr>
              <a:t>вариант</a:t>
            </a:r>
            <a:r>
              <a:rPr lang="en-US" sz="3200" b="1" smtClean="0">
                <a:solidFill>
                  <a:srgbClr val="C00000"/>
                </a:solidFill>
              </a:rPr>
              <a:t>                        II</a:t>
            </a:r>
            <a:r>
              <a:rPr lang="ru-RU" sz="3200" b="1" smtClean="0">
                <a:solidFill>
                  <a:srgbClr val="C00000"/>
                </a:solidFill>
              </a:rPr>
              <a:t>-вариант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015001"/>
            <a:ext cx="3816424" cy="104644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i="1" dirty="0">
              <a:ln w="3175">
                <a:solidFill>
                  <a:schemeClr val="tx1"/>
                </a:solidFill>
              </a:ln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3175">
                  <a:solidFill>
                    <a:schemeClr val="tx1"/>
                  </a:solidFill>
                </a:ln>
                <a:latin typeface="+mn-lt"/>
              </a:rPr>
              <a:t>5+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i="1" dirty="0">
              <a:ln w="31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" name="Прямоугольник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3114284"/>
            <a:ext cx="3960440" cy="1215717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 w="3175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2312" y="2991084"/>
            <a:ext cx="3158160" cy="1070358"/>
          </a:xfrm>
          <a:prstGeom prst="rect">
            <a:avLst/>
          </a:prstGeom>
          <a:blipFill rotWithShape="1">
            <a:blip r:embed="rId3" cstate="print"/>
            <a:stretch>
              <a:fillRect b="-1257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Правильное решение: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3956050" cy="2808288"/>
          </a:xfrm>
        </p:spPr>
        <p:txBody>
          <a:bodyPr/>
          <a:lstStyle/>
          <a:p>
            <a:pPr marL="914400" lvl="2" indent="0">
              <a:buFont typeface="Arial" charset="0"/>
              <a:buNone/>
            </a:pPr>
            <a:r>
              <a:rPr lang="ru-RU" smtClean="0"/>
              <a:t>         </a:t>
            </a:r>
          </a:p>
        </p:txBody>
      </p:sp>
      <p:sp>
        <p:nvSpPr>
          <p:cNvPr id="4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251520" y="1268760"/>
            <a:ext cx="8640960" cy="4464496"/>
          </a:xfrm>
          <a:blipFill rotWithShape="1">
            <a:blip r:embed="rId2" cstate="print"/>
            <a:stretch>
              <a:fillRect l="-1904" b="-17486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Историческая справка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692150"/>
            <a:ext cx="8075613" cy="4525963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B050"/>
                </a:solidFill>
              </a:rPr>
              <a:t>Еще за 3-4 тысячи лет до н.э. египтяне и вавилоняне умели решать простейшие уравнения, вид которых и приемы решения были не похожи на современные. Греки унаследовали знания египтян, и пошли дальше. Наибольших успехов в развитии учения об уравнениях достиг греческий ученый Диофант (III век), о котором </a:t>
            </a:r>
            <a:r>
              <a:rPr lang="ru-RU" b="1" dirty="0" smtClean="0">
                <a:solidFill>
                  <a:srgbClr val="00B050"/>
                </a:solidFill>
              </a:rPr>
              <a:t>писали: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Он </a:t>
            </a:r>
            <a:r>
              <a:rPr lang="ru-RU" dirty="0">
                <a:solidFill>
                  <a:srgbClr val="FF0000"/>
                </a:solidFill>
              </a:rPr>
              <a:t>уйму всяких разрешил проблем.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И запахи предсказывал, и ливни.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Поистине, его познанья дивны.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B050"/>
                </a:solidFill>
              </a:rPr>
              <a:t>Однако первым руководством по решению задач, получившим широкую известность, стал труд багдадского ученого IХ века Мухаммеда бен Муссы </a:t>
            </a:r>
            <a:r>
              <a:rPr lang="ru-RU" b="1" dirty="0" smtClean="0">
                <a:solidFill>
                  <a:srgbClr val="00B050"/>
                </a:solidFill>
              </a:rPr>
              <a:t>аль-             Хорезми</a:t>
            </a:r>
            <a:r>
              <a:rPr lang="ru-RU" b="1" dirty="0">
                <a:solidFill>
                  <a:srgbClr val="00B05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  </a:t>
            </a:r>
            <a:r>
              <a:rPr lang="ru-RU" sz="3600" b="1" dirty="0" err="1"/>
              <a:t>Жаутиков</a:t>
            </a:r>
            <a:r>
              <a:rPr lang="ru-RU" sz="3600" b="1" dirty="0"/>
              <a:t> </a:t>
            </a:r>
            <a:r>
              <a:rPr lang="ru-RU" sz="3600" b="1" dirty="0" err="1"/>
              <a:t>Орынбек</a:t>
            </a:r>
            <a:r>
              <a:rPr lang="ru-RU" sz="3600" b="1" dirty="0"/>
              <a:t> </a:t>
            </a:r>
            <a:r>
              <a:rPr lang="ru-RU" sz="3600" b="1" dirty="0" err="1"/>
              <a:t>Ахметбекович</a:t>
            </a:r>
            <a:r>
              <a:rPr lang="ru-RU" sz="3600" b="1" dirty="0"/>
              <a:t> 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(</a:t>
            </a:r>
            <a:r>
              <a:rPr lang="ru-RU" sz="3600" b="1" dirty="0"/>
              <a:t>1911-1989)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2969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12875"/>
            <a:ext cx="3816350" cy="51117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463" y="1484313"/>
            <a:ext cx="3965575" cy="468153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b="1" dirty="0"/>
              <a:t>Ученый-математик. Внес значительный вклад в развитие математических наук. Академик национальной Академии наук республики Казахстан. Доктор  физико-математических наук, профессор. Автор первого национального учебника по высшей математике. Основные научные труды посвящены математическим уравнениям, теоретической и прикладной механике.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8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Решение задачи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5" y="836613"/>
            <a:ext cx="3463925" cy="4525962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B050"/>
                </a:solidFill>
              </a:rPr>
              <a:t>В первом бидоне в три раза больше молока, чем во втором бидоне. Когда из первого перелили во второй двадцать литров, то количество молока в двух бидонах стало поровну. Сколько стало молока в каждом бидоне?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  <p:sp>
        <p:nvSpPr>
          <p:cNvPr id="30723" name="Объект 3"/>
          <p:cNvSpPr>
            <a:spLocks noGrp="1"/>
          </p:cNvSpPr>
          <p:nvPr>
            <p:ph sz="half" idx="2"/>
          </p:nvPr>
        </p:nvSpPr>
        <p:spPr>
          <a:xfrm>
            <a:off x="3635375" y="765175"/>
            <a:ext cx="4500563" cy="511175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400" b="1" i="1" smtClean="0"/>
              <a:t>Решение: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400" b="1" i="1" smtClean="0">
                <a:solidFill>
                  <a:srgbClr val="C00000"/>
                </a:solidFill>
              </a:rPr>
              <a:t>х л – во 2 бидоне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400" b="1" i="1" smtClean="0">
                <a:solidFill>
                  <a:srgbClr val="C00000"/>
                </a:solidFill>
              </a:rPr>
              <a:t>3х л – в 1 бидоне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400" b="1" i="1" smtClean="0">
                <a:solidFill>
                  <a:srgbClr val="C00000"/>
                </a:solidFill>
              </a:rPr>
              <a:t>(3х-20) л – стало в 1 бидоне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400" b="1" i="1" smtClean="0">
                <a:solidFill>
                  <a:srgbClr val="C00000"/>
                </a:solidFill>
              </a:rPr>
              <a:t>(х + 20) л – стало во 2 бидоне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400" b="1" i="1" smtClean="0">
                <a:solidFill>
                  <a:srgbClr val="C00000"/>
                </a:solidFill>
              </a:rPr>
              <a:t>3x - 20 = x + 20</a:t>
            </a:r>
            <a:br>
              <a:rPr lang="ru-RU" sz="2400" b="1" i="1" smtClean="0">
                <a:solidFill>
                  <a:srgbClr val="C00000"/>
                </a:solidFill>
              </a:rPr>
            </a:br>
            <a:r>
              <a:rPr lang="ru-RU" sz="2400" b="1" i="1" smtClean="0">
                <a:solidFill>
                  <a:srgbClr val="C00000"/>
                </a:solidFill>
              </a:rPr>
              <a:t>3x - x = 20 + 20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400" b="1" i="1" smtClean="0">
                <a:solidFill>
                  <a:srgbClr val="C00000"/>
                </a:solidFill>
              </a:rPr>
              <a:t>2х = 40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400" b="1" i="1" smtClean="0">
                <a:solidFill>
                  <a:srgbClr val="C00000"/>
                </a:solidFill>
              </a:rPr>
              <a:t>х = 40: 2</a:t>
            </a:r>
            <a:br>
              <a:rPr lang="ru-RU" sz="2400" b="1" i="1" smtClean="0">
                <a:solidFill>
                  <a:srgbClr val="C00000"/>
                </a:solidFill>
              </a:rPr>
            </a:br>
            <a:r>
              <a:rPr lang="ru-RU" sz="2400" b="1" i="1" smtClean="0">
                <a:solidFill>
                  <a:srgbClr val="C00000"/>
                </a:solidFill>
              </a:rPr>
              <a:t>x = 20(л) - во втором бидоне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400" b="1" i="1" smtClean="0">
                <a:solidFill>
                  <a:srgbClr val="C00000"/>
                </a:solidFill>
              </a:rPr>
              <a:t>20*3 = 60(л) - в первом бидоне.</a:t>
            </a:r>
            <a:br>
              <a:rPr lang="ru-RU" sz="2400" b="1" i="1" smtClean="0">
                <a:solidFill>
                  <a:srgbClr val="C00000"/>
                </a:solidFill>
              </a:rPr>
            </a:br>
            <a:r>
              <a:rPr lang="ru-RU" sz="2400" b="1" i="1" smtClean="0"/>
              <a:t>Ответ: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400" b="1" i="1" smtClean="0">
                <a:solidFill>
                  <a:srgbClr val="C00000"/>
                </a:solidFill>
              </a:rPr>
              <a:t>60 литров и 20 литров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рямоугольник 4"/>
          <p:cNvSpPr>
            <a:spLocks noChangeArrowheads="1"/>
          </p:cNvSpPr>
          <p:nvPr/>
        </p:nvSpPr>
        <p:spPr bwMode="auto">
          <a:xfrm>
            <a:off x="827088" y="1125538"/>
            <a:ext cx="7200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latin typeface="Times New Roman" pitchFamily="18" charset="0"/>
              </a:rPr>
              <a:t>Физкультминутка </a:t>
            </a:r>
            <a:endParaRPr lang="ru-RU" sz="5400" i="1">
              <a:latin typeface="Times New Roman" pitchFamily="18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708400" y="2781300"/>
          <a:ext cx="3125788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Объект упаковщика для оболочки" showAsIcon="1" r:id="rId3" imgW="2766600" imgH="686880" progId="Package">
                  <p:embed/>
                </p:oleObj>
              </mc:Choice>
              <mc:Fallback>
                <p:oleObj name="Объект упаковщика для оболочки" showAsIcon="1" r:id="rId3" imgW="2766600" imgH="68688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781300"/>
                        <a:ext cx="3125788" cy="140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5"/>
          <p:cNvSpPr>
            <a:spLocks noChangeArrowheads="1"/>
          </p:cNvSpPr>
          <p:nvPr/>
        </p:nvSpPr>
        <p:spPr bwMode="auto">
          <a:xfrm>
            <a:off x="323850" y="404813"/>
            <a:ext cx="83518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Ответь: да, нет.</a:t>
            </a:r>
            <a:endParaRPr lang="ru-RU" sz="2800" b="1">
              <a:latin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</a:rPr>
              <a:t>1. Корни уравнения изменяются, если обе части уравнения  умножить на число (-10) (      )</a:t>
            </a:r>
          </a:p>
          <a:p>
            <a:r>
              <a:rPr lang="ru-RU" sz="2800" b="1">
                <a:latin typeface="Times New Roman" pitchFamily="18" charset="0"/>
              </a:rPr>
              <a:t>2. Корни уравнения не изменяются, если какое-нибудь слагаемое перенести из одной части уравнения в другую, изменив при этом его знак (       )</a:t>
            </a:r>
          </a:p>
          <a:p>
            <a:r>
              <a:rPr lang="ru-RU" sz="2800" b="1">
                <a:latin typeface="Times New Roman" pitchFamily="18" charset="0"/>
              </a:rPr>
              <a:t>3. Если перед скобками стоит знак «–», то нужно раскрыть скобки, сохранив знаки слагаемых (      )</a:t>
            </a:r>
          </a:p>
          <a:p>
            <a:r>
              <a:rPr lang="ru-RU" sz="2800" b="1">
                <a:latin typeface="Times New Roman" pitchFamily="18" charset="0"/>
              </a:rPr>
              <a:t>5. На ноль делить можно (       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755650" y="1700213"/>
            <a:ext cx="71294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>
                <a:latin typeface="Times New Roman" pitchFamily="18" charset="0"/>
              </a:rPr>
              <a:t>Решите уравнение:</a:t>
            </a:r>
          </a:p>
          <a:p>
            <a:pPr algn="ctr"/>
            <a:r>
              <a:rPr lang="ru-RU" sz="6000" b="1" i="1">
                <a:latin typeface="Times New Roman" pitchFamily="18" charset="0"/>
              </a:rPr>
              <a:t>№840(3)</a:t>
            </a:r>
          </a:p>
          <a:p>
            <a:pPr algn="ctr"/>
            <a:r>
              <a:rPr lang="ru-RU" sz="6000" b="1" i="1">
                <a:latin typeface="Times New Roman" pitchFamily="18" charset="0"/>
              </a:rPr>
              <a:t>№841(6)</a:t>
            </a:r>
          </a:p>
          <a:p>
            <a:pPr algn="ctr"/>
            <a:endParaRPr lang="ru-RU" sz="6000" b="1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1700213"/>
            <a:ext cx="7848600" cy="3600450"/>
          </a:xfrm>
        </p:spPr>
        <p:txBody>
          <a:bodyPr/>
          <a:lstStyle/>
          <a:p>
            <a:endParaRPr lang="ru-RU" b="1" i="1" smtClean="0"/>
          </a:p>
          <a:p>
            <a:endParaRPr lang="ru-RU" smtClean="0"/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1224674"/>
            <a:ext cx="7992888" cy="5515997"/>
          </a:xfrm>
          <a:prstGeom prst="rect">
            <a:avLst/>
          </a:prstGeom>
          <a:blipFill rotWithShape="1">
            <a:blip r:embed="rId2" cstate="print"/>
            <a:stretch>
              <a:fillRect l="-1526" t="-110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35843" name="Прямоугольник 6"/>
          <p:cNvSpPr>
            <a:spLocks noChangeArrowheads="1"/>
          </p:cNvSpPr>
          <p:nvPr/>
        </p:nvSpPr>
        <p:spPr bwMode="auto">
          <a:xfrm>
            <a:off x="1763713" y="549275"/>
            <a:ext cx="5832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</a:rPr>
              <a:t>Правильное решение: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20713"/>
            <a:ext cx="5486400" cy="3600450"/>
          </a:xfrm>
        </p:spPr>
        <p:txBody>
          <a:bodyPr/>
          <a:lstStyle/>
          <a:p>
            <a:r>
              <a:rPr lang="ru-RU" sz="3600" smtClean="0"/>
              <a:t>Дом. задание:</a:t>
            </a:r>
          </a:p>
          <a:p>
            <a:r>
              <a:rPr lang="ru-RU" sz="3600" smtClean="0"/>
              <a:t>§ 25 правила повторить.</a:t>
            </a:r>
          </a:p>
          <a:p>
            <a:r>
              <a:rPr lang="ru-RU" sz="3600" smtClean="0"/>
              <a:t>Решить № 840(2;4)</a:t>
            </a:r>
          </a:p>
          <a:p>
            <a:r>
              <a:rPr lang="ru-RU" sz="3600" smtClean="0"/>
              <a:t>               № 841(2;4)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784225"/>
            <a:ext cx="7737475" cy="34210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Цель</a:t>
            </a:r>
            <a:r>
              <a:rPr lang="ru-RU" sz="2800" dirty="0">
                <a:latin typeface="+mn-lt"/>
              </a:rPr>
              <a:t>: 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закрепить  и обобщить знания учащихся о линейном уравнении с одной переменной.</a:t>
            </a: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rgbClr val="FF0000"/>
                </a:solidFill>
                <a:latin typeface="+mn-lt"/>
              </a:rPr>
              <a:t>Задачи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: - формировать умения пользоваться алгоритмом при решении уравнений и задач.</a:t>
            </a: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r>
              <a:rPr lang="ru-RU" sz="2800" dirty="0">
                <a:solidFill>
                  <a:srgbClr val="002060"/>
                </a:solidFill>
                <a:latin typeface="+mn-lt"/>
              </a:rPr>
              <a:t>-развивать мышление, память, умение анализировать, развивать качества личности – трудолюбие, аккуратность, настойчивость в достижении цели.</a:t>
            </a: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r>
              <a:rPr lang="ru-RU" sz="2800" dirty="0">
                <a:solidFill>
                  <a:srgbClr val="002060"/>
                </a:solidFill>
                <a:latin typeface="+mn-lt"/>
              </a:rPr>
              <a:t>- воспитывать познавательную активность, интерес к истории математики</a:t>
            </a:r>
            <a:r>
              <a:rPr lang="ru-RU" sz="2800" dirty="0">
                <a:latin typeface="+mn-lt"/>
              </a:rPr>
              <a:t>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20713" y="1200150"/>
            <a:ext cx="7839075" cy="258921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4800" smtClean="0">
                <a:solidFill>
                  <a:srgbClr val="C00000"/>
                </a:solidFill>
                <a:latin typeface="+mn-lt"/>
              </a:rPr>
            </a:br>
            <a:endParaRPr lang="ru-RU" sz="4800" dirty="0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5"/>
          <p:cNvSpPr>
            <a:spLocks noChangeArrowheads="1"/>
          </p:cNvSpPr>
          <p:nvPr/>
        </p:nvSpPr>
        <p:spPr bwMode="auto">
          <a:xfrm>
            <a:off x="1403350" y="692150"/>
            <a:ext cx="63373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Вам для этого помогут слова:</a:t>
            </a:r>
          </a:p>
          <a:p>
            <a:r>
              <a:rPr lang="ru-RU" sz="2800" b="1">
                <a:latin typeface="Times New Roman" pitchFamily="18" charset="0"/>
              </a:rPr>
              <a:t>-Я узнал…</a:t>
            </a:r>
          </a:p>
          <a:p>
            <a:r>
              <a:rPr lang="ru-RU" sz="2800" b="1">
                <a:latin typeface="Times New Roman" pitchFamily="18" charset="0"/>
              </a:rPr>
              <a:t>-Я почувствовал…</a:t>
            </a:r>
          </a:p>
          <a:p>
            <a:r>
              <a:rPr lang="ru-RU" sz="2800" b="1">
                <a:latin typeface="Times New Roman" pitchFamily="18" charset="0"/>
              </a:rPr>
              <a:t>-Я увидел…</a:t>
            </a:r>
          </a:p>
          <a:p>
            <a:r>
              <a:rPr lang="ru-RU" sz="2800" b="1">
                <a:latin typeface="Times New Roman" pitchFamily="18" charset="0"/>
              </a:rPr>
              <a:t>-Я сначала испугался, а потом…</a:t>
            </a:r>
          </a:p>
          <a:p>
            <a:r>
              <a:rPr lang="ru-RU" sz="2800" b="1">
                <a:latin typeface="Times New Roman" pitchFamily="18" charset="0"/>
              </a:rPr>
              <a:t>-Я заметил, что …</a:t>
            </a:r>
          </a:p>
          <a:p>
            <a:r>
              <a:rPr lang="ru-RU" sz="2800" b="1">
                <a:latin typeface="Times New Roman" pitchFamily="18" charset="0"/>
              </a:rPr>
              <a:t>-Я сейчас слушаю и думаю…</a:t>
            </a:r>
          </a:p>
          <a:p>
            <a:r>
              <a:rPr lang="ru-RU" sz="2800" b="1">
                <a:latin typeface="Times New Roman" pitchFamily="18" charset="0"/>
              </a:rPr>
              <a:t>-Мне интересно следить за… </a:t>
            </a:r>
          </a:p>
          <a:p>
            <a:r>
              <a:rPr lang="ru-RU" sz="2800" b="1">
                <a:latin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539750" y="404813"/>
            <a:ext cx="6985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itchFamily="18" charset="0"/>
              </a:rPr>
              <a:t>Девиз нашего урока</a:t>
            </a:r>
            <a:endParaRPr lang="ru-RU" sz="4400" b="1">
              <a:latin typeface="Times New Roman" pitchFamily="18" charset="0"/>
            </a:endParaRPr>
          </a:p>
        </p:txBody>
      </p:sp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684213" y="1412875"/>
            <a:ext cx="70199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7030A0"/>
                </a:solidFill>
                <a:latin typeface="Times New Roman" pitchFamily="18" charset="0"/>
              </a:rPr>
              <a:t>«Знание – самое превосходное из владений. Все стремятся к нему, само же оно не приходит».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</a:rPr>
              <a:t>Ответьте на вопросы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42988" y="1052513"/>
            <a:ext cx="655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1.    Какое уравнение называется линейным? 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55650" y="2854325"/>
            <a:ext cx="79200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2. </a:t>
            </a:r>
            <a:r>
              <a:rPr lang="ru-RU" sz="2000" b="1">
                <a:latin typeface="Times New Roman" pitchFamily="18" charset="0"/>
              </a:rPr>
              <a:t>  </a:t>
            </a:r>
            <a:r>
              <a:rPr lang="ru-RU" sz="2400" b="1">
                <a:latin typeface="Times New Roman" pitchFamily="18" charset="0"/>
              </a:rPr>
              <a:t> Как называются уравнения, имеющие одинаковые корни</a:t>
            </a:r>
            <a:r>
              <a:rPr lang="ru-RU" sz="2000" b="1">
                <a:latin typeface="Times New Roman" pitchFamily="18" charset="0"/>
              </a:rPr>
              <a:t>?  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76375" y="1628775"/>
            <a:ext cx="6119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 уравнение вида ах=в, где х – переменная, а,в – некоторые числа называется линейным уравнением с одной переменной)</a:t>
            </a:r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55838" y="3429000"/>
            <a:ext cx="3611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(равносильными</a:t>
            </a:r>
            <a:r>
              <a:rPr lang="ru-RU" i="1">
                <a:latin typeface="Times New Roman" pitchFamily="18" charset="0"/>
              </a:rPr>
              <a:t>)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042988" y="4181475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3.Что значит решить уравнение?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24075" y="4724400"/>
            <a:ext cx="57610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найти его корень или доказать, что корня нет)</a:t>
            </a:r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712200" cy="1081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  </a:t>
            </a:r>
            <a:r>
              <a:rPr lang="ru-RU" sz="3100" b="1" dirty="0"/>
              <a:t> </a:t>
            </a:r>
            <a:r>
              <a:rPr lang="ru-RU" sz="3100" b="1" dirty="0" smtClean="0"/>
              <a:t>4. Какое </a:t>
            </a:r>
            <a:r>
              <a:rPr lang="ru-RU" sz="3100" b="1" dirty="0"/>
              <a:t>число называют корнем уравнения?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331913" y="1484313"/>
            <a:ext cx="64087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значение буквы, при котором уравнение превращается в верное равенство)</a:t>
            </a:r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2967038"/>
            <a:ext cx="82819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5.    Какие свойства используются для решения линейного уравнения?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60338" y="295275"/>
            <a:ext cx="8229600" cy="1143000"/>
          </a:xfrm>
        </p:spPr>
        <p:txBody>
          <a:bodyPr/>
          <a:lstStyle/>
          <a:p>
            <a:r>
              <a:rPr lang="ru-RU" sz="3600" b="1" i="1" smtClean="0"/>
              <a:t>Вставьте пропущенные слова</a:t>
            </a:r>
            <a:r>
              <a:rPr lang="ru-RU" sz="3600" b="1" smtClean="0"/>
              <a:t/>
            </a:r>
            <a:br>
              <a:rPr lang="ru-RU" sz="3600" b="1" smtClean="0"/>
            </a:br>
            <a:endParaRPr lang="ru-RU" sz="3600" b="1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8313" y="896938"/>
            <a:ext cx="688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</a:rPr>
              <a:t>Когда уравнение решаешь дружок,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1527175"/>
            <a:ext cx="5010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</a:rPr>
              <a:t>Ты должен найти у него 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199063" y="1511300"/>
            <a:ext cx="2089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B050"/>
                </a:solidFill>
                <a:latin typeface="Times New Roman" pitchFamily="18" charset="0"/>
              </a:rPr>
              <a:t>(корешок)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8313" y="2130425"/>
            <a:ext cx="749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Значение буквы проверить несложно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9750" y="2716213"/>
            <a:ext cx="86042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Поставь в                            его осторожно </a:t>
            </a:r>
            <a:endParaRPr lang="ru-RU" sz="320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682875" y="2714625"/>
            <a:ext cx="23939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B050"/>
                </a:solidFill>
                <a:latin typeface="Times New Roman" pitchFamily="18" charset="0"/>
              </a:rPr>
              <a:t>(уравнение)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68313" y="3500438"/>
            <a:ext cx="84248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</a:rPr>
              <a:t>Коль верное                            выйдет у вас 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93725" y="4246563"/>
            <a:ext cx="8154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</a:rPr>
              <a:t>То                             значенье зовите тот час 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140075" y="3524250"/>
            <a:ext cx="23383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B050"/>
                </a:solidFill>
                <a:latin typeface="Times New Roman" pitchFamily="18" charset="0"/>
              </a:rPr>
              <a:t>(равенство)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771650" y="4270375"/>
            <a:ext cx="1820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B050"/>
                </a:solidFill>
                <a:latin typeface="Times New Roman" pitchFamily="18" charset="0"/>
              </a:rPr>
              <a:t>(корнем</a:t>
            </a:r>
            <a:r>
              <a:rPr lang="ru-RU" sz="3200">
                <a:solidFill>
                  <a:srgbClr val="00B050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7777163" cy="1800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Плюс </a:t>
            </a:r>
            <a:r>
              <a:rPr lang="ru-RU" b="1" dirty="0">
                <a:solidFill>
                  <a:srgbClr val="00B050"/>
                </a:solidFill>
              </a:rPr>
              <a:t>и минус два дружка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Всегда ходят рядышком.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Их расставить нужно так,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Чтоб был верным результат</a:t>
            </a:r>
            <a:endParaRPr lang="ru-RU" dirty="0"/>
          </a:p>
        </p:txBody>
      </p:sp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539750" y="2606675"/>
            <a:ext cx="3960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</a:rPr>
              <a:t>1) -2-10=</a:t>
            </a:r>
          </a:p>
          <a:p>
            <a:r>
              <a:rPr lang="ru-RU" sz="3600" b="1">
                <a:latin typeface="Times New Roman" pitchFamily="18" charset="0"/>
              </a:rPr>
              <a:t>2) -8·(-10)=</a:t>
            </a:r>
          </a:p>
          <a:p>
            <a:r>
              <a:rPr lang="ru-RU" sz="3600" b="1">
                <a:latin typeface="Times New Roman" pitchFamily="18" charset="0"/>
              </a:rPr>
              <a:t>3) –15: (-13)=</a:t>
            </a:r>
          </a:p>
          <a:p>
            <a:r>
              <a:rPr lang="ru-RU" sz="3600" b="1">
                <a:latin typeface="Times New Roman" pitchFamily="18" charset="0"/>
              </a:rPr>
              <a:t>4) 5,3· (-0,4)=</a:t>
            </a: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4756150" y="2730500"/>
            <a:ext cx="29352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latin typeface="Times New Roman" pitchFamily="18" charset="0"/>
              </a:rPr>
              <a:t>5) 0-3,2=</a:t>
            </a:r>
          </a:p>
          <a:p>
            <a:r>
              <a:rPr lang="ru-RU" sz="3600" b="1">
                <a:solidFill>
                  <a:srgbClr val="000000"/>
                </a:solidFill>
                <a:latin typeface="Times New Roman" pitchFamily="18" charset="0"/>
              </a:rPr>
              <a:t>6) –4+32= </a:t>
            </a:r>
          </a:p>
          <a:p>
            <a:r>
              <a:rPr lang="ru-RU" sz="3600" b="1">
                <a:solidFill>
                  <a:srgbClr val="000000"/>
                </a:solidFill>
                <a:latin typeface="Times New Roman" pitchFamily="18" charset="0"/>
              </a:rPr>
              <a:t>7) 25+(-30)=</a:t>
            </a:r>
          </a:p>
          <a:p>
            <a:r>
              <a:rPr lang="ru-RU" sz="3600" b="1">
                <a:solidFill>
                  <a:srgbClr val="000000"/>
                </a:solidFill>
                <a:latin typeface="Times New Roman" pitchFamily="18" charset="0"/>
              </a:rPr>
              <a:t>8) -2,8:0,4=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620713"/>
            <a:ext cx="7705725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/>
              <a:t>Алгоритм решения линейного уравнения: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530225" y="1268413"/>
            <a:ext cx="6415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7030A0"/>
                </a:solidFill>
                <a:latin typeface="Times New Roman" pitchFamily="18" charset="0"/>
              </a:rPr>
              <a:t>Раскрыть скобки</a:t>
            </a:r>
            <a:r>
              <a:rPr lang="ru-RU" sz="360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395288" y="1789113"/>
            <a:ext cx="7777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 </a:t>
            </a:r>
            <a:r>
              <a:rPr lang="ru-RU" sz="3600" b="1">
                <a:solidFill>
                  <a:srgbClr val="7030A0"/>
                </a:solidFill>
                <a:latin typeface="Times New Roman" pitchFamily="18" charset="0"/>
              </a:rPr>
              <a:t>С буквами влево, без букв – вправо.</a:t>
            </a: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468313" y="2420938"/>
            <a:ext cx="6981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</a:rPr>
              <a:t> </a:t>
            </a:r>
            <a:r>
              <a:rPr lang="ru-RU" sz="3600" b="1">
                <a:solidFill>
                  <a:srgbClr val="7030A0"/>
                </a:solidFill>
                <a:latin typeface="Times New Roman" pitchFamily="18" charset="0"/>
              </a:rPr>
              <a:t>Приводим подобные слагаемые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1919288" y="3068638"/>
            <a:ext cx="62531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7030A0"/>
                </a:solidFill>
                <a:latin typeface="Times New Roman" pitchFamily="18" charset="0"/>
              </a:rPr>
              <a:t>Чтобы найти неизвестный множитель, надо произведение разделить на известный множитель</a:t>
            </a:r>
            <a:r>
              <a:rPr lang="ru-RU" sz="3600" b="1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i="1" dirty="0"/>
              <a:t>Решение уравнений у доски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b="1" dirty="0" smtClean="0">
              <a:solidFill>
                <a:srgbClr val="00B050"/>
              </a:solidFill>
            </a:endParaRPr>
          </a:p>
        </p:txBody>
      </p:sp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611188" y="1125538"/>
            <a:ext cx="100822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latin typeface="Times New Roman" pitchFamily="18" charset="0"/>
              </a:rPr>
              <a:t>1.   </a:t>
            </a:r>
            <a:r>
              <a:rPr lang="ru-RU" sz="4800" b="1" i="1">
                <a:solidFill>
                  <a:srgbClr val="7030A0"/>
                </a:solidFill>
                <a:latin typeface="Times New Roman" pitchFamily="18" charset="0"/>
              </a:rPr>
              <a:t>3 (х +2)=2(х+2)    </a:t>
            </a:r>
            <a:r>
              <a:rPr lang="ru-RU" sz="4800" i="1">
                <a:latin typeface="Times New Roman" pitchFamily="18" charset="0"/>
              </a:rPr>
              <a:t>                </a:t>
            </a: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684213" y="2082800"/>
            <a:ext cx="69119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latin typeface="Times New Roman" pitchFamily="18" charset="0"/>
              </a:rPr>
              <a:t>2.   </a:t>
            </a:r>
            <a:r>
              <a:rPr lang="ru-RU" sz="4800" b="1" i="1">
                <a:solidFill>
                  <a:srgbClr val="FF0000"/>
                </a:solidFill>
                <a:latin typeface="Times New Roman" pitchFamily="18" charset="0"/>
              </a:rPr>
              <a:t>4(х-3) – 16= 5(х-5) </a:t>
            </a:r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684213" y="3068638"/>
            <a:ext cx="6335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latin typeface="Times New Roman" pitchFamily="18" charset="0"/>
              </a:rPr>
              <a:t>3.   9+2|х| =12-|х|</a:t>
            </a:r>
            <a:endParaRPr lang="ru-RU" sz="4800" b="1" i="1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545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Тема Office</vt:lpstr>
      <vt:lpstr>Объект упаковщика для оболочки</vt:lpstr>
      <vt:lpstr>Презентация PowerPoint</vt:lpstr>
      <vt:lpstr>Цель: закрепить  и обобщить знания учащихся о линейном уравнении с одной переменной. Задачи: - формировать умения пользоваться алгоритмом при решении уравнений и задач. -развивать мышление, память, умение анализировать, развивать качества личности – трудолюбие, аккуратность, настойчивость в достижении цели. - воспитывать познавательную активность, интерес к истории математики.</vt:lpstr>
      <vt:lpstr>Презентация PowerPoint</vt:lpstr>
      <vt:lpstr>Ответьте на вопросы </vt:lpstr>
      <vt:lpstr>   4. Какое число называют корнем уравнения? </vt:lpstr>
      <vt:lpstr>Вставьте пропущенные слова </vt:lpstr>
      <vt:lpstr>Плюс и минус два дружка Всегда ходят рядышком. Их расставить нужно так, Чтоб был верным результат</vt:lpstr>
      <vt:lpstr>Алгоритм решения линейного уравнения: </vt:lpstr>
      <vt:lpstr>Решение уравнений у доски </vt:lpstr>
      <vt:lpstr>Решение уравнений по вариантам  Как раскрыть скобки, если перед ними стоит знак +? знак - ? I- вариант                        II-вариант</vt:lpstr>
      <vt:lpstr>Правильное решение:</vt:lpstr>
      <vt:lpstr> Историческая справка </vt:lpstr>
      <vt:lpstr>  Жаутиков Орынбек Ахметбекович  (1911-1989) </vt:lpstr>
      <vt:lpstr>Решение задачи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38</cp:revision>
  <dcterms:created xsi:type="dcterms:W3CDTF">2013-07-29T17:42:42Z</dcterms:created>
  <dcterms:modified xsi:type="dcterms:W3CDTF">2023-02-26T08:38:43Z</dcterms:modified>
</cp:coreProperties>
</file>